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71" r:id="rId7"/>
    <p:sldId id="272" r:id="rId8"/>
    <p:sldId id="273" r:id="rId9"/>
    <p:sldId id="276" r:id="rId10"/>
    <p:sldId id="274" r:id="rId11"/>
    <p:sldId id="277" r:id="rId12"/>
    <p:sldId id="278" r:id="rId13"/>
    <p:sldId id="27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99" autoAdjust="0"/>
    <p:restoredTop sz="89667" autoAdjust="0"/>
  </p:normalViewPr>
  <p:slideViewPr>
    <p:cSldViewPr>
      <p:cViewPr varScale="1">
        <p:scale>
          <a:sx n="72" d="100"/>
          <a:sy n="72" d="100"/>
        </p:scale>
        <p:origin x="132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001C6-14DF-422B-93B0-584E692CFF3D}" type="datetimeFigureOut">
              <a:rPr lang="en-IN" smtClean="0"/>
              <a:t>05-09-2020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484EF6-C947-4295-8F7A-12BEABFFFB5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7659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484EF6-C947-4295-8F7A-12BEABFFFB51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99710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148A7-80DB-4AD3-8123-701FC1FAD693}" type="datetimeFigureOut">
              <a:rPr lang="en-US" smtClean="0"/>
              <a:pPr/>
              <a:t>9/5/2020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5A56C-BACF-4BD1-8255-2945F2F884D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286" y="227"/>
            <a:ext cx="9141714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6506" y="637953"/>
            <a:ext cx="6204344" cy="3189507"/>
          </a:xfrm>
        </p:spPr>
        <p:txBody>
          <a:bodyPr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খলিসানী মহাবিদ্যালয়</a:t>
            </a:r>
            <a:b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</a:b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 বাংলা বিভাগ </a:t>
            </a:r>
            <a:r>
              <a:rPr lang="en-US" sz="7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en-US" sz="7000">
                <a:solidFill>
                  <a:srgbClr val="FFFFFF"/>
                </a:solidFill>
                <a:latin typeface="Bangla" pitchFamily="66" charset="0"/>
                <a:cs typeface="Bangla" pitchFamily="66" charset="0"/>
              </a:rPr>
              <a:t>সাম্মানিক </a:t>
            </a:r>
            <a:r>
              <a:rPr lang="en-US" sz="700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3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5810" y="4208147"/>
            <a:ext cx="254344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546554" y="4098333"/>
            <a:ext cx="151393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2286" y="4098334"/>
            <a:ext cx="6699764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6506" y="4377268"/>
            <a:ext cx="5978177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2800">
                <a:solidFill>
                  <a:srgbClr val="FEFFFF"/>
                </a:solidFill>
                <a:latin typeface="Bangla" pitchFamily="66" charset="0"/>
                <a:cs typeface="Bangla" pitchFamily="66" charset="0"/>
              </a:rPr>
              <a:t>দ্বিতীয় বর্ষ ২০২০-২১</a:t>
            </a:r>
          </a:p>
          <a:p>
            <a:pPr algn="l"/>
            <a:r>
              <a:rPr lang="en-US" sz="2800">
                <a:solidFill>
                  <a:srgbClr val="FEFFFF"/>
                </a:solidFill>
                <a:latin typeface="Bangla" pitchFamily="66" charset="0"/>
                <a:cs typeface="Bangla" pitchFamily="66" charset="0"/>
              </a:rPr>
              <a:t>তৃতীয় সেমেস্টার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800154" y="4377267"/>
            <a:ext cx="2341560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3352800" y="1611703"/>
            <a:ext cx="1981200" cy="6026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শুদ্ধ</a:t>
            </a:r>
            <a:r>
              <a:rPr lang="en-US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457200" y="3200400"/>
            <a:ext cx="1867704" cy="9582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আকাঙ্খা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b="1" dirty="0">
                <a:latin typeface="+mj-lt"/>
                <a:cs typeface="Bangla" panose="03000603000000000000" pitchFamily="66" charset="0"/>
              </a:rPr>
              <a:t>Expectancy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5778240" y="3200400"/>
            <a:ext cx="2783500" cy="95720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আসত্তি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b="1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নৈকট্য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b="1" dirty="0">
                <a:latin typeface="+mj-lt"/>
                <a:cs typeface="Bangla" panose="03000603000000000000" pitchFamily="66" charset="0"/>
              </a:rPr>
              <a:t>Proximity</a:t>
            </a:r>
            <a:endParaRPr lang="en-IN" sz="2400" b="1" dirty="0">
              <a:latin typeface="+mj-lt"/>
            </a:endParaRPr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671970" y="2667000"/>
            <a:ext cx="52025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671969" y="2667000"/>
            <a:ext cx="1" cy="330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6874525" y="2646626"/>
            <a:ext cx="0" cy="330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4273247" y="225133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D1EB663D-D2F2-416B-9325-9AC4FE90088A}"/>
              </a:ext>
            </a:extLst>
          </p:cNvPr>
          <p:cNvSpPr/>
          <p:nvPr/>
        </p:nvSpPr>
        <p:spPr>
          <a:xfrm>
            <a:off x="3122693" y="3200400"/>
            <a:ext cx="1982705" cy="958273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b="1" dirty="0" err="1">
                <a:latin typeface="Bangla" panose="03000603000000000000" pitchFamily="66" charset="0"/>
                <a:cs typeface="Bangla" panose="03000603000000000000" pitchFamily="66" charset="0"/>
              </a:rPr>
              <a:t>যোগ্যতা</a:t>
            </a:r>
            <a:endParaRPr lang="en-IN" sz="3600" b="1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b="1" dirty="0">
                <a:latin typeface="+mj-lt"/>
                <a:cs typeface="Bangla" panose="03000603000000000000" pitchFamily="66" charset="0"/>
              </a:rPr>
              <a:t>Compatibility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C18D804-C2D1-4FD5-891F-FC57BE0A62F9}"/>
              </a:ext>
            </a:extLst>
          </p:cNvPr>
          <p:cNvCxnSpPr>
            <a:cxnSpLocks/>
          </p:cNvCxnSpPr>
          <p:nvPr/>
        </p:nvCxnSpPr>
        <p:spPr>
          <a:xfrm>
            <a:off x="4056540" y="2669674"/>
            <a:ext cx="1" cy="3306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5783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F749E6B7-6FCE-42A0-8509-0E2C3A0B1954}"/>
              </a:ext>
            </a:extLst>
          </p:cNvPr>
          <p:cNvSpPr/>
          <p:nvPr/>
        </p:nvSpPr>
        <p:spPr>
          <a:xfrm>
            <a:off x="3352800" y="457200"/>
            <a:ext cx="1867704" cy="95827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আকাঙ্খা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dirty="0">
                <a:latin typeface="+mj-lt"/>
                <a:cs typeface="Bangla" panose="03000603000000000000" pitchFamily="66" charset="0"/>
              </a:rPr>
              <a:t>Expectancy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A9F1010-EAC0-47FC-AC76-6D8AE39ACCE3}"/>
              </a:ext>
            </a:extLst>
          </p:cNvPr>
          <p:cNvSpPr txBox="1"/>
          <p:nvPr/>
        </p:nvSpPr>
        <p:spPr>
          <a:xfrm>
            <a:off x="571500" y="1676400"/>
            <a:ext cx="8001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কোনো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বক্তব্য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পূর্ণরূপে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জানার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জন্য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শ্রোতার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মনে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আকাঙ্খা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কৌতূহল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থাকে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দ্বারা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নিবৃত্ত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হওয়া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চাই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শ্রোতার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মনে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কৌতূহল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জাগিয়ে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মাঝপথে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থেমে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গেলে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আজ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…………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আজ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বৃষ্টি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কলেজ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যাব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2120520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DB20E963-7CB0-4778-8133-5F78A171BE53}"/>
              </a:ext>
            </a:extLst>
          </p:cNvPr>
          <p:cNvSpPr/>
          <p:nvPr/>
        </p:nvSpPr>
        <p:spPr>
          <a:xfrm>
            <a:off x="3447651" y="381000"/>
            <a:ext cx="1867697" cy="958273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যোগ্যতা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dirty="0">
                <a:latin typeface="+mj-lt"/>
                <a:cs typeface="Bangla" panose="03000603000000000000" pitchFamily="66" charset="0"/>
              </a:rPr>
              <a:t>Compatibility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F0528DF-2284-4B74-B716-C3036755B2AB}"/>
              </a:ext>
            </a:extLst>
          </p:cNvPr>
          <p:cNvSpPr txBox="1"/>
          <p:nvPr/>
        </p:nvSpPr>
        <p:spPr>
          <a:xfrm>
            <a:off x="304799" y="1600200"/>
            <a:ext cx="81534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বাস্তব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অভিজ্ঞতার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গভীরতর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সত্যের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সাথে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সঙ্গতি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পূর্ণ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,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হলে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অর্থহীন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পড়ে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তখন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একে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যোগ্যতা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মানুষ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অমেরুদন্ডী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প্রাণী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কিন্তু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যদি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আলংকারিক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জন্য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গভীরতর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সত্য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বিঘ্নিত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তবে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মর্যাদা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পাবে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আজকাল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মানুষের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মেরুদন্ড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কিছু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নেই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7384392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521E3D3D-75EB-4414-B7E6-A1BC2BF27C68}"/>
              </a:ext>
            </a:extLst>
          </p:cNvPr>
          <p:cNvSpPr/>
          <p:nvPr/>
        </p:nvSpPr>
        <p:spPr>
          <a:xfrm>
            <a:off x="2895600" y="304800"/>
            <a:ext cx="2783500" cy="95720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আসত্তি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নৈকট্য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algn="ctr"/>
            <a:r>
              <a:rPr lang="en-IN" sz="2400" dirty="0">
                <a:latin typeface="+mj-lt"/>
                <a:cs typeface="Bangla" panose="03000603000000000000" pitchFamily="66" charset="0"/>
              </a:rPr>
              <a:t>Proximity</a:t>
            </a:r>
            <a:endParaRPr lang="en-IN" sz="2400" dirty="0">
              <a:latin typeface="+mj-lt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17D9519-7570-4476-9801-9A7219CDECD7}"/>
              </a:ext>
            </a:extLst>
          </p:cNvPr>
          <p:cNvSpPr txBox="1"/>
          <p:nvPr/>
        </p:nvSpPr>
        <p:spPr>
          <a:xfrm>
            <a:off x="427383" y="1348800"/>
            <a:ext cx="86868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আসত্তি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বলতে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বোঝায়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অন্তর্গত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পদগুলির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সঙ্গতি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ও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বিন্যাসের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নৈকট্য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ক্রম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কলকাতা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যান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রূপতাত্ত্বিক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সঙ্গতির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অভাবে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কলকাতা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/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তিনি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কলকাতা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যান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এদুটি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উদাঃ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সরব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চিনি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পদবিন্যাসের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ক্রম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সঠিক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হওয়ায়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নয়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চিনি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দিয়ে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সরব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খাই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এটি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শুদ্ধ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45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24200" y="228601"/>
            <a:ext cx="2590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CC - 6</a:t>
            </a:r>
          </a:p>
          <a:p>
            <a:pPr algn="ctr"/>
            <a:r>
              <a:rPr lang="en-US" sz="44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ভাষাতত্ত্ব</a:t>
            </a:r>
            <a:endParaRPr lang="en-US" sz="44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613596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উৎস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ইতিহাস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যুগবিভাগ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প্রাচীন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মধ্য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আধুনিক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কালনির্ণয়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,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সাধারণ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লক্ষ্মণ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ভাষাতাত্ত্বিক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বৈশিষ্ট্য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উচ্চারণস্থান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বর্গীকরণ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ও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ধ্বনির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পরিবর্তন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শব্দার্থ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তত্ত্ব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সাধু-চলিত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শব্দভান্ডার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3200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বাংলা</a:t>
            </a:r>
            <a:r>
              <a:rPr lang="en-US" sz="3200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3200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উপভাষা</a:t>
            </a:r>
            <a:r>
              <a:rPr lang="en-US" sz="3200" dirty="0">
                <a:latin typeface="Bangla" pitchFamily="66" charset="0"/>
                <a:cs typeface="Bangla" pitchFamily="66" charset="0"/>
              </a:rPr>
              <a:t>  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001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Bangla" pitchFamily="66" charset="0"/>
                <a:cs typeface="Bangla" pitchFamily="66" charset="0"/>
              </a:rPr>
              <a:t>বাক্যতত্ত্ব</a:t>
            </a:r>
            <a:endParaRPr lang="en-US" sz="6000" b="1" dirty="0">
              <a:solidFill>
                <a:schemeClr val="bg1"/>
              </a:solidFill>
              <a:latin typeface="Bangla" pitchFamily="66" charset="0"/>
              <a:cs typeface="Bangla" pitchFamily="66" charset="0"/>
            </a:endParaRPr>
          </a:p>
          <a:p>
            <a:pPr algn="ctr"/>
            <a:r>
              <a:rPr lang="en-US" sz="6000" b="1" dirty="0">
                <a:solidFill>
                  <a:schemeClr val="bg1"/>
                </a:solidFill>
                <a:latin typeface="+mj-lt"/>
                <a:cs typeface="Bangla" pitchFamily="66" charset="0"/>
              </a:rPr>
              <a:t>Syntax</a:t>
            </a:r>
          </a:p>
          <a:p>
            <a:pPr algn="ctr"/>
            <a:endParaRPr lang="en-US" sz="6000" b="1" dirty="0">
              <a:solidFill>
                <a:schemeClr val="bg1"/>
              </a:solidFill>
              <a:latin typeface="+mj-lt"/>
              <a:cs typeface="Bangla" pitchFamily="66" charset="0"/>
            </a:endParaRPr>
          </a:p>
          <a:p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শব্দগুলির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বিন্যাস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অর্থা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ৎ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কোন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শব্দ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কোথায়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বসবে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তাদের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মধ্যে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পারস্পরিক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সম্পর্ক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কি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রকম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হবে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ভাষাবিজ্ঞানের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শাখায়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আলোচনা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করা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হয়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তাকে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বলে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বাক্যতত্ত্ব</a:t>
            </a:r>
            <a:r>
              <a:rPr lang="en-US" sz="3600" b="1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  <a:p>
            <a:pPr algn="ctr"/>
            <a:endParaRPr lang="en-US" sz="6000" b="1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3276600" y="315436"/>
            <a:ext cx="1524000" cy="6026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876299" y="1708716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উদ্দেশ্য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019822" y="1699209"/>
            <a:ext cx="1447779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বিধেয়</a:t>
            </a:r>
            <a:endParaRPr lang="en-IN" sz="3600" dirty="0"/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52025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6726555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3962400" y="91812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7551DE9-9D44-48DD-A66D-7C25681270E0}"/>
              </a:ext>
            </a:extLst>
          </p:cNvPr>
          <p:cNvCxnSpPr>
            <a:cxnSpLocks/>
          </p:cNvCxnSpPr>
          <p:nvPr/>
        </p:nvCxnSpPr>
        <p:spPr>
          <a:xfrm>
            <a:off x="6726555" y="2329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B42E0E-94C9-4651-8272-691607A7BCF9}"/>
              </a:ext>
            </a:extLst>
          </p:cNvPr>
          <p:cNvCxnSpPr>
            <a:cxnSpLocks/>
          </p:cNvCxnSpPr>
          <p:nvPr/>
        </p:nvCxnSpPr>
        <p:spPr>
          <a:xfrm>
            <a:off x="1523999" y="2356416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E32DC41-3F28-4D24-BD8C-7995C738668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523999" y="3231352"/>
            <a:ext cx="1" cy="531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BB1898C7-3083-4514-84A7-2029C720EADA}"/>
              </a:ext>
            </a:extLst>
          </p:cNvPr>
          <p:cNvSpPr/>
          <p:nvPr/>
        </p:nvSpPr>
        <p:spPr>
          <a:xfrm>
            <a:off x="685800" y="2756500"/>
            <a:ext cx="1828795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3B0FFAA5-4C08-4C17-A021-1933A75C5F5C}"/>
              </a:ext>
            </a:extLst>
          </p:cNvPr>
          <p:cNvSpPr/>
          <p:nvPr/>
        </p:nvSpPr>
        <p:spPr>
          <a:xfrm>
            <a:off x="876299" y="3762992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A2247A3B-17A7-490F-8D34-B20D3EAC9AE8}"/>
              </a:ext>
            </a:extLst>
          </p:cNvPr>
          <p:cNvSpPr/>
          <p:nvPr/>
        </p:nvSpPr>
        <p:spPr>
          <a:xfrm>
            <a:off x="6051257" y="2697720"/>
            <a:ext cx="152399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9697416F-5944-400A-BF98-ED86A8FB16F8}"/>
              </a:ext>
            </a:extLst>
          </p:cNvPr>
          <p:cNvSpPr/>
          <p:nvPr/>
        </p:nvSpPr>
        <p:spPr>
          <a:xfrm>
            <a:off x="7238995" y="3753117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B16B723-C3AA-43F8-A0DE-5AF1C3008648}"/>
              </a:ext>
            </a:extLst>
          </p:cNvPr>
          <p:cNvCxnSpPr>
            <a:cxnSpLocks/>
          </p:cNvCxnSpPr>
          <p:nvPr/>
        </p:nvCxnSpPr>
        <p:spPr>
          <a:xfrm>
            <a:off x="5410200" y="3497172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60C831-0FDF-4345-8F42-CDCB46DCF55D}"/>
              </a:ext>
            </a:extLst>
          </p:cNvPr>
          <p:cNvCxnSpPr>
            <a:cxnSpLocks/>
          </p:cNvCxnSpPr>
          <p:nvPr/>
        </p:nvCxnSpPr>
        <p:spPr>
          <a:xfrm>
            <a:off x="7882250" y="3497172"/>
            <a:ext cx="0" cy="265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9F39F996-D879-44AE-A0A9-A6E8C6F3A3D0}"/>
              </a:ext>
            </a:extLst>
          </p:cNvPr>
          <p:cNvSpPr/>
          <p:nvPr/>
        </p:nvSpPr>
        <p:spPr>
          <a:xfrm>
            <a:off x="4349451" y="3781244"/>
            <a:ext cx="1828795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4A81FD-3B53-48E8-B3E0-E8D7957F745F}"/>
              </a:ext>
            </a:extLst>
          </p:cNvPr>
          <p:cNvCxnSpPr>
            <a:cxnSpLocks/>
          </p:cNvCxnSpPr>
          <p:nvPr/>
        </p:nvCxnSpPr>
        <p:spPr>
          <a:xfrm>
            <a:off x="5418494" y="3497172"/>
            <a:ext cx="247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BB78582-EA09-41E4-9222-90B7250F1E91}"/>
              </a:ext>
            </a:extLst>
          </p:cNvPr>
          <p:cNvCxnSpPr>
            <a:cxnSpLocks/>
          </p:cNvCxnSpPr>
          <p:nvPr/>
        </p:nvCxnSpPr>
        <p:spPr>
          <a:xfrm>
            <a:off x="6756411" y="3346010"/>
            <a:ext cx="0" cy="151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BE71D81-DEF3-44AC-B394-5C9120687310}"/>
              </a:ext>
            </a:extLst>
          </p:cNvPr>
          <p:cNvSpPr txBox="1"/>
          <p:nvPr/>
        </p:nvSpPr>
        <p:spPr>
          <a:xfrm>
            <a:off x="685800" y="4759609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বিদ্যালয়ে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3073ED7B-1C3D-4B6D-B7ED-5FDCF62B8090}"/>
              </a:ext>
            </a:extLst>
          </p:cNvPr>
          <p:cNvSpPr/>
          <p:nvPr/>
        </p:nvSpPr>
        <p:spPr>
          <a:xfrm rot="10800000" flipV="1">
            <a:off x="419100" y="3048000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সরল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A8D00335-94F3-4547-8F55-44AABB8E4D8F}"/>
              </a:ext>
            </a:extLst>
          </p:cNvPr>
          <p:cNvSpPr/>
          <p:nvPr/>
        </p:nvSpPr>
        <p:spPr>
          <a:xfrm>
            <a:off x="3466148" y="3048001"/>
            <a:ext cx="1712596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জটিল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4A69CD2A-6784-45EE-A155-1F59ACB10999}"/>
              </a:ext>
            </a:extLst>
          </p:cNvPr>
          <p:cNvSpPr/>
          <p:nvPr/>
        </p:nvSpPr>
        <p:spPr>
          <a:xfrm>
            <a:off x="6755132" y="3048001"/>
            <a:ext cx="1485900" cy="52577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যৌগিক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B805A49-7725-4DF5-8833-35C465F03C6C}"/>
              </a:ext>
            </a:extLst>
          </p:cNvPr>
          <p:cNvSpPr/>
          <p:nvPr/>
        </p:nvSpPr>
        <p:spPr>
          <a:xfrm>
            <a:off x="1081088" y="1335999"/>
            <a:ext cx="6456998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গঠন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অনুসারে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শ্রেণীবিভাগ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89F062-1B4F-4793-A6A8-B83C5ADEAAC9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4309587" y="1983699"/>
            <a:ext cx="12859" cy="6071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FD31279-DD0C-4682-AC9B-619387B4B43C}"/>
              </a:ext>
            </a:extLst>
          </p:cNvPr>
          <p:cNvCxnSpPr/>
          <p:nvPr/>
        </p:nvCxnSpPr>
        <p:spPr>
          <a:xfrm>
            <a:off x="1141096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4427FC1-C089-4553-B5C4-79928CC75C08}"/>
              </a:ext>
            </a:extLst>
          </p:cNvPr>
          <p:cNvCxnSpPr/>
          <p:nvPr/>
        </p:nvCxnSpPr>
        <p:spPr>
          <a:xfrm>
            <a:off x="4419600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05F906A-F9C4-4230-8BF4-2DD6A204D808}"/>
              </a:ext>
            </a:extLst>
          </p:cNvPr>
          <p:cNvCxnSpPr/>
          <p:nvPr/>
        </p:nvCxnSpPr>
        <p:spPr>
          <a:xfrm>
            <a:off x="7538088" y="2606040"/>
            <a:ext cx="0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9CE702F-CAE6-4152-ACE6-228CDE4450CB}"/>
              </a:ext>
            </a:extLst>
          </p:cNvPr>
          <p:cNvCxnSpPr/>
          <p:nvPr/>
        </p:nvCxnSpPr>
        <p:spPr>
          <a:xfrm>
            <a:off x="3466148" y="6172200"/>
            <a:ext cx="847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337B96C-CDE5-4916-8809-8954BB8DFEE4}"/>
              </a:ext>
            </a:extLst>
          </p:cNvPr>
          <p:cNvCxnSpPr>
            <a:cxnSpLocks/>
          </p:cNvCxnSpPr>
          <p:nvPr/>
        </p:nvCxnSpPr>
        <p:spPr>
          <a:xfrm>
            <a:off x="1141096" y="2606040"/>
            <a:ext cx="639699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2819400" y="315436"/>
            <a:ext cx="2971800" cy="6026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সরল</a:t>
            </a:r>
            <a:r>
              <a:rPr lang="en-US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876299" y="1708716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উদ্দেশ্য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019822" y="1699209"/>
            <a:ext cx="1447779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বিধেয়</a:t>
            </a:r>
            <a:endParaRPr lang="en-IN" sz="3600" dirty="0"/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52025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6726555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3962400" y="91812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7551DE9-9D44-48DD-A66D-7C25681270E0}"/>
              </a:ext>
            </a:extLst>
          </p:cNvPr>
          <p:cNvCxnSpPr>
            <a:cxnSpLocks/>
          </p:cNvCxnSpPr>
          <p:nvPr/>
        </p:nvCxnSpPr>
        <p:spPr>
          <a:xfrm>
            <a:off x="6726555" y="2329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B42E0E-94C9-4651-8272-691607A7BCF9}"/>
              </a:ext>
            </a:extLst>
          </p:cNvPr>
          <p:cNvCxnSpPr>
            <a:cxnSpLocks/>
          </p:cNvCxnSpPr>
          <p:nvPr/>
        </p:nvCxnSpPr>
        <p:spPr>
          <a:xfrm>
            <a:off x="1523999" y="2356416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E32DC41-3F28-4D24-BD8C-7995C738668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523999" y="3231352"/>
            <a:ext cx="1" cy="531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BB1898C7-3083-4514-84A7-2029C720EADA}"/>
              </a:ext>
            </a:extLst>
          </p:cNvPr>
          <p:cNvSpPr/>
          <p:nvPr/>
        </p:nvSpPr>
        <p:spPr>
          <a:xfrm>
            <a:off x="685800" y="2756500"/>
            <a:ext cx="1828795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3B0FFAA5-4C08-4C17-A021-1933A75C5F5C}"/>
              </a:ext>
            </a:extLst>
          </p:cNvPr>
          <p:cNvSpPr/>
          <p:nvPr/>
        </p:nvSpPr>
        <p:spPr>
          <a:xfrm>
            <a:off x="876299" y="3762992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A2247A3B-17A7-490F-8D34-B20D3EAC9AE8}"/>
              </a:ext>
            </a:extLst>
          </p:cNvPr>
          <p:cNvSpPr/>
          <p:nvPr/>
        </p:nvSpPr>
        <p:spPr>
          <a:xfrm>
            <a:off x="6051257" y="2697720"/>
            <a:ext cx="152399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9697416F-5944-400A-BF98-ED86A8FB16F8}"/>
              </a:ext>
            </a:extLst>
          </p:cNvPr>
          <p:cNvSpPr/>
          <p:nvPr/>
        </p:nvSpPr>
        <p:spPr>
          <a:xfrm>
            <a:off x="7238995" y="3753117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B16B723-C3AA-43F8-A0DE-5AF1C3008648}"/>
              </a:ext>
            </a:extLst>
          </p:cNvPr>
          <p:cNvCxnSpPr>
            <a:cxnSpLocks/>
          </p:cNvCxnSpPr>
          <p:nvPr/>
        </p:nvCxnSpPr>
        <p:spPr>
          <a:xfrm>
            <a:off x="5410200" y="3497172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60C831-0FDF-4345-8F42-CDCB46DCF55D}"/>
              </a:ext>
            </a:extLst>
          </p:cNvPr>
          <p:cNvCxnSpPr>
            <a:cxnSpLocks/>
          </p:cNvCxnSpPr>
          <p:nvPr/>
        </p:nvCxnSpPr>
        <p:spPr>
          <a:xfrm>
            <a:off x="7882250" y="3497172"/>
            <a:ext cx="0" cy="265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9F39F996-D879-44AE-A0A9-A6E8C6F3A3D0}"/>
              </a:ext>
            </a:extLst>
          </p:cNvPr>
          <p:cNvSpPr/>
          <p:nvPr/>
        </p:nvSpPr>
        <p:spPr>
          <a:xfrm>
            <a:off x="4349451" y="3781244"/>
            <a:ext cx="1828795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4A81FD-3B53-48E8-B3E0-E8D7957F745F}"/>
              </a:ext>
            </a:extLst>
          </p:cNvPr>
          <p:cNvCxnSpPr>
            <a:cxnSpLocks/>
          </p:cNvCxnSpPr>
          <p:nvPr/>
        </p:nvCxnSpPr>
        <p:spPr>
          <a:xfrm>
            <a:off x="5418494" y="3497172"/>
            <a:ext cx="24720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BB78582-EA09-41E4-9222-90B7250F1E91}"/>
              </a:ext>
            </a:extLst>
          </p:cNvPr>
          <p:cNvCxnSpPr>
            <a:cxnSpLocks/>
          </p:cNvCxnSpPr>
          <p:nvPr/>
        </p:nvCxnSpPr>
        <p:spPr>
          <a:xfrm>
            <a:off x="6756411" y="3346010"/>
            <a:ext cx="0" cy="151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BE71D81-DEF3-44AC-B394-5C9120687310}"/>
              </a:ext>
            </a:extLst>
          </p:cNvPr>
          <p:cNvSpPr txBox="1"/>
          <p:nvPr/>
        </p:nvSpPr>
        <p:spPr>
          <a:xfrm>
            <a:off x="685800" y="4759609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      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বিদ্যালয়ে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       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42DEEF-FB8B-43C8-BD0C-44AE74B0B10C}"/>
              </a:ext>
            </a:extLst>
          </p:cNvPr>
          <p:cNvSpPr txBox="1"/>
          <p:nvPr/>
        </p:nvSpPr>
        <p:spPr>
          <a:xfrm>
            <a:off x="2971800" y="5680924"/>
            <a:ext cx="3206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বিদ্যালয়ে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যাই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</p:spTree>
    <p:extLst>
      <p:ext uri="{BB962C8B-B14F-4D97-AF65-F5344CB8AC3E}">
        <p14:creationId xmlns:p14="http://schemas.microsoft.com/office/powerpoint/2010/main" val="3044501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2819400" y="315436"/>
            <a:ext cx="2971800" cy="6026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জটিল</a:t>
            </a:r>
            <a:r>
              <a:rPr lang="en-US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876299" y="1708716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উদ্দেশ্য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019822" y="1699209"/>
            <a:ext cx="1447779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বিধেয়</a:t>
            </a:r>
            <a:endParaRPr lang="en-IN" sz="3600" dirty="0"/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52025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6726555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3962400" y="91812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7551DE9-9D44-48DD-A66D-7C25681270E0}"/>
              </a:ext>
            </a:extLst>
          </p:cNvPr>
          <p:cNvCxnSpPr>
            <a:cxnSpLocks/>
          </p:cNvCxnSpPr>
          <p:nvPr/>
        </p:nvCxnSpPr>
        <p:spPr>
          <a:xfrm>
            <a:off x="6726555" y="2329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B42E0E-94C9-4651-8272-691607A7BCF9}"/>
              </a:ext>
            </a:extLst>
          </p:cNvPr>
          <p:cNvCxnSpPr>
            <a:cxnSpLocks/>
          </p:cNvCxnSpPr>
          <p:nvPr/>
        </p:nvCxnSpPr>
        <p:spPr>
          <a:xfrm>
            <a:off x="1523999" y="2356416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E32DC41-3F28-4D24-BD8C-7995C7386681}"/>
              </a:ext>
            </a:extLst>
          </p:cNvPr>
          <p:cNvCxnSpPr>
            <a:cxnSpLocks/>
            <a:endCxn id="7" idx="0"/>
          </p:cNvCxnSpPr>
          <p:nvPr/>
        </p:nvCxnSpPr>
        <p:spPr>
          <a:xfrm>
            <a:off x="1523999" y="3231352"/>
            <a:ext cx="1" cy="5316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BB1898C7-3083-4514-84A7-2029C720EADA}"/>
              </a:ext>
            </a:extLst>
          </p:cNvPr>
          <p:cNvSpPr/>
          <p:nvPr/>
        </p:nvSpPr>
        <p:spPr>
          <a:xfrm>
            <a:off x="685800" y="2756500"/>
            <a:ext cx="1828795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3B0FFAA5-4C08-4C17-A021-1933A75C5F5C}"/>
              </a:ext>
            </a:extLst>
          </p:cNvPr>
          <p:cNvSpPr/>
          <p:nvPr/>
        </p:nvSpPr>
        <p:spPr>
          <a:xfrm>
            <a:off x="876299" y="3762992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A2247A3B-17A7-490F-8D34-B20D3EAC9AE8}"/>
              </a:ext>
            </a:extLst>
          </p:cNvPr>
          <p:cNvSpPr/>
          <p:nvPr/>
        </p:nvSpPr>
        <p:spPr>
          <a:xfrm>
            <a:off x="6051257" y="2697720"/>
            <a:ext cx="152399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ক্রিয়াগুচ্ছ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9697416F-5944-400A-BF98-ED86A8FB16F8}"/>
              </a:ext>
            </a:extLst>
          </p:cNvPr>
          <p:cNvSpPr/>
          <p:nvPr/>
        </p:nvSpPr>
        <p:spPr>
          <a:xfrm>
            <a:off x="7467601" y="3754084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7B16B723-C3AA-43F8-A0DE-5AF1C3008648}"/>
              </a:ext>
            </a:extLst>
          </p:cNvPr>
          <p:cNvCxnSpPr>
            <a:cxnSpLocks/>
          </p:cNvCxnSpPr>
          <p:nvPr/>
        </p:nvCxnSpPr>
        <p:spPr>
          <a:xfrm>
            <a:off x="5842000" y="3497172"/>
            <a:ext cx="0" cy="252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60C831-0FDF-4345-8F42-CDCB46DCF55D}"/>
              </a:ext>
            </a:extLst>
          </p:cNvPr>
          <p:cNvCxnSpPr>
            <a:cxnSpLocks/>
          </p:cNvCxnSpPr>
          <p:nvPr/>
        </p:nvCxnSpPr>
        <p:spPr>
          <a:xfrm>
            <a:off x="7882250" y="3497172"/>
            <a:ext cx="0" cy="2658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Flowchart: Process 21">
            <a:extLst>
              <a:ext uri="{FF2B5EF4-FFF2-40B4-BE49-F238E27FC236}">
                <a16:creationId xmlns:a16="http://schemas.microsoft.com/office/drawing/2014/main" id="{9F39F996-D879-44AE-A0A9-A6E8C6F3A3D0}"/>
              </a:ext>
            </a:extLst>
          </p:cNvPr>
          <p:cNvSpPr/>
          <p:nvPr/>
        </p:nvSpPr>
        <p:spPr>
          <a:xfrm>
            <a:off x="5029201" y="3749878"/>
            <a:ext cx="2133600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আশ্রয়মূলক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অব্যয়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4A81FD-3B53-48E8-B3E0-E8D7957F745F}"/>
              </a:ext>
            </a:extLst>
          </p:cNvPr>
          <p:cNvCxnSpPr>
            <a:cxnSpLocks/>
          </p:cNvCxnSpPr>
          <p:nvPr/>
        </p:nvCxnSpPr>
        <p:spPr>
          <a:xfrm>
            <a:off x="4000502" y="3497172"/>
            <a:ext cx="389004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BB78582-EA09-41E4-9222-90B7250F1E91}"/>
              </a:ext>
            </a:extLst>
          </p:cNvPr>
          <p:cNvCxnSpPr>
            <a:cxnSpLocks/>
          </p:cNvCxnSpPr>
          <p:nvPr/>
        </p:nvCxnSpPr>
        <p:spPr>
          <a:xfrm>
            <a:off x="6756411" y="3346010"/>
            <a:ext cx="0" cy="1511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Flowchart: Process 4">
            <a:extLst>
              <a:ext uri="{FF2B5EF4-FFF2-40B4-BE49-F238E27FC236}">
                <a16:creationId xmlns:a16="http://schemas.microsoft.com/office/drawing/2014/main" id="{94B8D144-AD90-4213-828C-E3260A5A0221}"/>
              </a:ext>
            </a:extLst>
          </p:cNvPr>
          <p:cNvSpPr/>
          <p:nvPr/>
        </p:nvSpPr>
        <p:spPr>
          <a:xfrm>
            <a:off x="3276603" y="3790588"/>
            <a:ext cx="1447798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7BD1EBB-7714-47DB-86E7-36C67FD946A8}"/>
              </a:ext>
            </a:extLst>
          </p:cNvPr>
          <p:cNvCxnSpPr>
            <a:cxnSpLocks/>
          </p:cNvCxnSpPr>
          <p:nvPr/>
        </p:nvCxnSpPr>
        <p:spPr>
          <a:xfrm>
            <a:off x="4000502" y="3478920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43D04FB8-61A0-4117-8655-1D4496F4B9C1}"/>
              </a:ext>
            </a:extLst>
          </p:cNvPr>
          <p:cNvCxnSpPr>
            <a:cxnSpLocks/>
          </p:cNvCxnSpPr>
          <p:nvPr/>
        </p:nvCxnSpPr>
        <p:spPr>
          <a:xfrm>
            <a:off x="3124200" y="4713016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C3A9CF95-C22D-4050-811A-315D7E85FDAC}"/>
              </a:ext>
            </a:extLst>
          </p:cNvPr>
          <p:cNvCxnSpPr>
            <a:cxnSpLocks/>
          </p:cNvCxnSpPr>
          <p:nvPr/>
        </p:nvCxnSpPr>
        <p:spPr>
          <a:xfrm>
            <a:off x="5105400" y="4713016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F1BF6897-5B0C-4CD8-860B-8C0F3364A3B1}"/>
              </a:ext>
            </a:extLst>
          </p:cNvPr>
          <p:cNvCxnSpPr>
            <a:cxnSpLocks/>
          </p:cNvCxnSpPr>
          <p:nvPr/>
        </p:nvCxnSpPr>
        <p:spPr>
          <a:xfrm>
            <a:off x="3124200" y="4713016"/>
            <a:ext cx="19812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3DFFA8C-510A-4F0C-B628-AA4739E2FA56}"/>
              </a:ext>
            </a:extLst>
          </p:cNvPr>
          <p:cNvCxnSpPr>
            <a:cxnSpLocks/>
          </p:cNvCxnSpPr>
          <p:nvPr/>
        </p:nvCxnSpPr>
        <p:spPr>
          <a:xfrm>
            <a:off x="3962400" y="4410692"/>
            <a:ext cx="0" cy="3023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7103AC7C-6A44-403B-B904-C4BF680DBFB5}"/>
              </a:ext>
            </a:extLst>
          </p:cNvPr>
          <p:cNvSpPr/>
          <p:nvPr/>
        </p:nvSpPr>
        <p:spPr>
          <a:xfrm>
            <a:off x="2476499" y="5015340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8" name="Flowchart: Process 17">
            <a:extLst>
              <a:ext uri="{FF2B5EF4-FFF2-40B4-BE49-F238E27FC236}">
                <a16:creationId xmlns:a16="http://schemas.microsoft.com/office/drawing/2014/main" id="{CF7C28DD-7AF3-4936-ABF4-EFBA38CA3FF1}"/>
              </a:ext>
            </a:extLst>
          </p:cNvPr>
          <p:cNvSpPr/>
          <p:nvPr/>
        </p:nvSpPr>
        <p:spPr>
          <a:xfrm>
            <a:off x="4537743" y="5006431"/>
            <a:ext cx="1295401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41B384-460E-4A48-9699-7F688BFA4192}"/>
              </a:ext>
            </a:extLst>
          </p:cNvPr>
          <p:cNvSpPr txBox="1"/>
          <p:nvPr/>
        </p:nvSpPr>
        <p:spPr>
          <a:xfrm>
            <a:off x="1066810" y="4451406"/>
            <a:ext cx="761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endParaRPr lang="en-IN" sz="2800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87B7315-31F9-4358-A894-E51E449805E6}"/>
              </a:ext>
            </a:extLst>
          </p:cNvPr>
          <p:cNvSpPr txBox="1"/>
          <p:nvPr/>
        </p:nvSpPr>
        <p:spPr>
          <a:xfrm>
            <a:off x="7696195" y="4354168"/>
            <a:ext cx="761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জানি</a:t>
            </a:r>
            <a:endParaRPr lang="en-IN" sz="28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6C9DECE-1120-4959-8083-E2A49E9A3C01}"/>
              </a:ext>
            </a:extLst>
          </p:cNvPr>
          <p:cNvSpPr txBox="1"/>
          <p:nvPr/>
        </p:nvSpPr>
        <p:spPr>
          <a:xfrm>
            <a:off x="6051257" y="4354168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endParaRPr lang="en-IN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B46ACE3-E6E0-4364-A3C3-4F8907DBB63A}"/>
              </a:ext>
            </a:extLst>
          </p:cNvPr>
          <p:cNvSpPr txBox="1"/>
          <p:nvPr/>
        </p:nvSpPr>
        <p:spPr>
          <a:xfrm>
            <a:off x="2728590" y="5673263"/>
            <a:ext cx="1028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endParaRPr lang="en-IN" sz="2800" dirty="0"/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5EE8E07-E0D3-4498-8BCB-9A314C2D98B7}"/>
              </a:ext>
            </a:extLst>
          </p:cNvPr>
          <p:cNvSpPr txBox="1"/>
          <p:nvPr/>
        </p:nvSpPr>
        <p:spPr>
          <a:xfrm>
            <a:off x="4692066" y="5606194"/>
            <a:ext cx="986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আসবে</a:t>
            </a:r>
            <a:endParaRPr lang="en-IN" sz="280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14FF295-8730-430C-9420-803A865BBAE2}"/>
              </a:ext>
            </a:extLst>
          </p:cNvPr>
          <p:cNvSpPr txBox="1"/>
          <p:nvPr/>
        </p:nvSpPr>
        <p:spPr>
          <a:xfrm>
            <a:off x="2291389" y="6244985"/>
            <a:ext cx="4027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আমি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জানি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যে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আসবে</a:t>
            </a:r>
            <a:r>
              <a:rPr lang="en-IN" sz="28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  <a:endParaRPr lang="en-IN" sz="2800" dirty="0"/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309010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D749C644-BE12-422C-A2FD-F5FD976891F8}"/>
              </a:ext>
            </a:extLst>
          </p:cNvPr>
          <p:cNvSpPr/>
          <p:nvPr/>
        </p:nvSpPr>
        <p:spPr>
          <a:xfrm>
            <a:off x="2819400" y="315436"/>
            <a:ext cx="2971800" cy="602688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যৌগিক</a:t>
            </a:r>
            <a:r>
              <a:rPr lang="en-US" sz="4400" b="1" dirty="0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 </a:t>
            </a:r>
            <a:r>
              <a:rPr lang="en-US" sz="4400" b="1" dirty="0" err="1">
                <a:solidFill>
                  <a:schemeClr val="bg1">
                    <a:lumMod val="95000"/>
                    <a:lumOff val="5000"/>
                  </a:schemeClr>
                </a:solidFill>
                <a:latin typeface="Bangla" pitchFamily="66" charset="0"/>
                <a:cs typeface="Bangla" pitchFamily="66" charset="0"/>
              </a:rPr>
              <a:t>বাক্য</a:t>
            </a:r>
            <a:endParaRPr lang="en-US" sz="4400" b="1" dirty="0">
              <a:solidFill>
                <a:schemeClr val="bg1">
                  <a:lumMod val="95000"/>
                  <a:lumOff val="5000"/>
                </a:schemeClr>
              </a:solidFill>
              <a:latin typeface="Bangla" pitchFamily="66" charset="0"/>
              <a:cs typeface="Bangla" pitchFamily="66" charset="0"/>
            </a:endParaRPr>
          </a:p>
        </p:txBody>
      </p:sp>
      <p:sp>
        <p:nvSpPr>
          <p:cNvPr id="3" name="Flowchart: Process 2">
            <a:extLst>
              <a:ext uri="{FF2B5EF4-FFF2-40B4-BE49-F238E27FC236}">
                <a16:creationId xmlns:a16="http://schemas.microsoft.com/office/drawing/2014/main" id="{E9CC2DE6-F227-44B1-AD04-DEC8269F62D9}"/>
              </a:ext>
            </a:extLst>
          </p:cNvPr>
          <p:cNvSpPr/>
          <p:nvPr/>
        </p:nvSpPr>
        <p:spPr>
          <a:xfrm>
            <a:off x="761999" y="1708716"/>
            <a:ext cx="1409701" cy="39529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খন্ডবাক্য-১</a:t>
            </a:r>
          </a:p>
        </p:txBody>
      </p:sp>
      <p:sp>
        <p:nvSpPr>
          <p:cNvPr id="4" name="Flowchart: Process 3">
            <a:extLst>
              <a:ext uri="{FF2B5EF4-FFF2-40B4-BE49-F238E27FC236}">
                <a16:creationId xmlns:a16="http://schemas.microsoft.com/office/drawing/2014/main" id="{9E7CD798-D2D1-42A7-8088-BF3B3F05C809}"/>
              </a:ext>
            </a:extLst>
          </p:cNvPr>
          <p:cNvSpPr/>
          <p:nvPr/>
        </p:nvSpPr>
        <p:spPr>
          <a:xfrm>
            <a:off x="6178245" y="1699209"/>
            <a:ext cx="1441755" cy="416782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খন্ডবাক্য-২</a:t>
            </a:r>
          </a:p>
        </p:txBody>
      </p:sp>
      <p:cxnSp>
        <p:nvCxnSpPr>
          <p:cNvPr id="1026" name="Straight Connector 1025">
            <a:extLst>
              <a:ext uri="{FF2B5EF4-FFF2-40B4-BE49-F238E27FC236}">
                <a16:creationId xmlns:a16="http://schemas.microsoft.com/office/drawing/2014/main" id="{F8CB85D6-EC2A-411F-ACF1-AB2D477BF7E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520255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3" name="Straight Arrow Connector 1042">
            <a:extLst>
              <a:ext uri="{FF2B5EF4-FFF2-40B4-BE49-F238E27FC236}">
                <a16:creationId xmlns:a16="http://schemas.microsoft.com/office/drawing/2014/main" id="{97B40320-B29E-4C25-A8CE-1C2D7A915A2B}"/>
              </a:ext>
            </a:extLst>
          </p:cNvPr>
          <p:cNvCxnSpPr>
            <a:cxnSpLocks/>
          </p:cNvCxnSpPr>
          <p:nvPr/>
        </p:nvCxnSpPr>
        <p:spPr>
          <a:xfrm>
            <a:off x="1524000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C5A9713-06A7-4E82-AD5E-8F714F4C76A1}"/>
              </a:ext>
            </a:extLst>
          </p:cNvPr>
          <p:cNvCxnSpPr>
            <a:cxnSpLocks/>
          </p:cNvCxnSpPr>
          <p:nvPr/>
        </p:nvCxnSpPr>
        <p:spPr>
          <a:xfrm>
            <a:off x="6726555" y="131342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71A6405C-4A36-4743-8ED3-203CD171B4EA}"/>
              </a:ext>
            </a:extLst>
          </p:cNvPr>
          <p:cNvCxnSpPr>
            <a:cxnSpLocks/>
          </p:cNvCxnSpPr>
          <p:nvPr/>
        </p:nvCxnSpPr>
        <p:spPr>
          <a:xfrm>
            <a:off x="3962400" y="91812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BB42E0E-94C9-4651-8272-691607A7BCF9}"/>
              </a:ext>
            </a:extLst>
          </p:cNvPr>
          <p:cNvCxnSpPr>
            <a:cxnSpLocks/>
            <a:stCxn id="3" idx="2"/>
          </p:cNvCxnSpPr>
          <p:nvPr/>
        </p:nvCxnSpPr>
        <p:spPr>
          <a:xfrm flipH="1">
            <a:off x="1466849" y="2104010"/>
            <a:ext cx="1" cy="1662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Flowchart: Process 5">
            <a:extLst>
              <a:ext uri="{FF2B5EF4-FFF2-40B4-BE49-F238E27FC236}">
                <a16:creationId xmlns:a16="http://schemas.microsoft.com/office/drawing/2014/main" id="{BB1898C7-3083-4514-84A7-2029C720EADA}"/>
              </a:ext>
            </a:extLst>
          </p:cNvPr>
          <p:cNvSpPr/>
          <p:nvPr/>
        </p:nvSpPr>
        <p:spPr>
          <a:xfrm>
            <a:off x="682139" y="2527068"/>
            <a:ext cx="1409701" cy="44408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7" name="Flowchart: Process 6">
            <a:extLst>
              <a:ext uri="{FF2B5EF4-FFF2-40B4-BE49-F238E27FC236}">
                <a16:creationId xmlns:a16="http://schemas.microsoft.com/office/drawing/2014/main" id="{3B0FFAA5-4C08-4C17-A021-1933A75C5F5C}"/>
              </a:ext>
            </a:extLst>
          </p:cNvPr>
          <p:cNvSpPr/>
          <p:nvPr/>
        </p:nvSpPr>
        <p:spPr>
          <a:xfrm>
            <a:off x="890344" y="3371696"/>
            <a:ext cx="993289" cy="33239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8" name="Flowchart: Process 7">
            <a:extLst>
              <a:ext uri="{FF2B5EF4-FFF2-40B4-BE49-F238E27FC236}">
                <a16:creationId xmlns:a16="http://schemas.microsoft.com/office/drawing/2014/main" id="{A2247A3B-17A7-490F-8D34-B20D3EAC9AE8}"/>
              </a:ext>
            </a:extLst>
          </p:cNvPr>
          <p:cNvSpPr/>
          <p:nvPr/>
        </p:nvSpPr>
        <p:spPr>
          <a:xfrm>
            <a:off x="7224184" y="2446656"/>
            <a:ext cx="1237034" cy="477992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ক্রিয়াগুচ্ছ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9" name="Flowchart: Process 8">
            <a:extLst>
              <a:ext uri="{FF2B5EF4-FFF2-40B4-BE49-F238E27FC236}">
                <a16:creationId xmlns:a16="http://schemas.microsoft.com/office/drawing/2014/main" id="{9697416F-5944-400A-BF98-ED86A8FB16F8}"/>
              </a:ext>
            </a:extLst>
          </p:cNvPr>
          <p:cNvSpPr/>
          <p:nvPr/>
        </p:nvSpPr>
        <p:spPr>
          <a:xfrm>
            <a:off x="8120957" y="3652126"/>
            <a:ext cx="841211" cy="365037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8560C831-0FDF-4345-8F42-CDCB46DCF55D}"/>
              </a:ext>
            </a:extLst>
          </p:cNvPr>
          <p:cNvCxnSpPr>
            <a:cxnSpLocks/>
          </p:cNvCxnSpPr>
          <p:nvPr/>
        </p:nvCxnSpPr>
        <p:spPr>
          <a:xfrm>
            <a:off x="8501445" y="3320406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C64A81FD-3B53-48E8-B3E0-E8D7957F745F}"/>
              </a:ext>
            </a:extLst>
          </p:cNvPr>
          <p:cNvCxnSpPr>
            <a:cxnSpLocks/>
          </p:cNvCxnSpPr>
          <p:nvPr/>
        </p:nvCxnSpPr>
        <p:spPr>
          <a:xfrm>
            <a:off x="7224184" y="3320406"/>
            <a:ext cx="127726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ABB78582-EA09-41E4-9222-90B7250F1E91}"/>
              </a:ext>
            </a:extLst>
          </p:cNvPr>
          <p:cNvCxnSpPr>
            <a:cxnSpLocks/>
            <a:endCxn id="21" idx="0"/>
          </p:cNvCxnSpPr>
          <p:nvPr/>
        </p:nvCxnSpPr>
        <p:spPr>
          <a:xfrm flipH="1">
            <a:off x="5820061" y="2947434"/>
            <a:ext cx="12700" cy="708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3BE71D81-DEF3-44AC-B394-5C9120687310}"/>
              </a:ext>
            </a:extLst>
          </p:cNvPr>
          <p:cNvSpPr txBox="1"/>
          <p:nvPr/>
        </p:nvSpPr>
        <p:spPr>
          <a:xfrm>
            <a:off x="540562" y="5294166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সেখানে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গিয়েছিলে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40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থেকেছিলে</a:t>
            </a:r>
            <a:r>
              <a:rPr lang="en-IN" sz="40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।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B7C40BE-A74E-4A96-8DFC-DEEA672268C0}"/>
              </a:ext>
            </a:extLst>
          </p:cNvPr>
          <p:cNvCxnSpPr>
            <a:cxnSpLocks/>
          </p:cNvCxnSpPr>
          <p:nvPr/>
        </p:nvCxnSpPr>
        <p:spPr>
          <a:xfrm>
            <a:off x="3962400" y="1313420"/>
            <a:ext cx="0" cy="372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8D89AC67-CCD2-49B6-B7A1-908AC88A3FE4}"/>
              </a:ext>
            </a:extLst>
          </p:cNvPr>
          <p:cNvSpPr/>
          <p:nvPr/>
        </p:nvSpPr>
        <p:spPr>
          <a:xfrm>
            <a:off x="3129230" y="1692964"/>
            <a:ext cx="2446693" cy="405427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সংযোগধর্মী</a:t>
            </a:r>
            <a:r>
              <a:rPr lang="en-IN" sz="28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উপাদান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5" name="Flowchart: Process 14">
            <a:extLst>
              <a:ext uri="{FF2B5EF4-FFF2-40B4-BE49-F238E27FC236}">
                <a16:creationId xmlns:a16="http://schemas.microsoft.com/office/drawing/2014/main" id="{BC64ABEF-F1BD-4FBB-89DF-5A29ED18F3A8}"/>
              </a:ext>
            </a:extLst>
          </p:cNvPr>
          <p:cNvSpPr/>
          <p:nvPr/>
        </p:nvSpPr>
        <p:spPr>
          <a:xfrm>
            <a:off x="2393604" y="2535136"/>
            <a:ext cx="1219200" cy="395296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ক্রিয়াগুচ্ছ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6" name="Flowchart: Process 15">
            <a:extLst>
              <a:ext uri="{FF2B5EF4-FFF2-40B4-BE49-F238E27FC236}">
                <a16:creationId xmlns:a16="http://schemas.microsoft.com/office/drawing/2014/main" id="{F8AEC9F2-442B-4125-885B-6BB8E7360F68}"/>
              </a:ext>
            </a:extLst>
          </p:cNvPr>
          <p:cNvSpPr/>
          <p:nvPr/>
        </p:nvSpPr>
        <p:spPr>
          <a:xfrm>
            <a:off x="5443894" y="2476969"/>
            <a:ext cx="1429142" cy="47046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বিশেষ্যগুচ্ছ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7" name="Flowchart: Process 16">
            <a:extLst>
              <a:ext uri="{FF2B5EF4-FFF2-40B4-BE49-F238E27FC236}">
                <a16:creationId xmlns:a16="http://schemas.microsoft.com/office/drawing/2014/main" id="{4814D391-863E-4280-A5F3-48A0A9FD5D31}"/>
              </a:ext>
            </a:extLst>
          </p:cNvPr>
          <p:cNvSpPr/>
          <p:nvPr/>
        </p:nvSpPr>
        <p:spPr>
          <a:xfrm>
            <a:off x="2145888" y="3781244"/>
            <a:ext cx="1206914" cy="336911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BC894AB7-CD7B-46A0-9AD7-24539E37FA83}"/>
              </a:ext>
            </a:extLst>
          </p:cNvPr>
          <p:cNvSpPr/>
          <p:nvPr/>
        </p:nvSpPr>
        <p:spPr>
          <a:xfrm>
            <a:off x="3486684" y="3763354"/>
            <a:ext cx="841211" cy="365037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ক্রিয়া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0" name="Flowchart: Process 19">
            <a:extLst>
              <a:ext uri="{FF2B5EF4-FFF2-40B4-BE49-F238E27FC236}">
                <a16:creationId xmlns:a16="http://schemas.microsoft.com/office/drawing/2014/main" id="{CC8A252A-1A21-442D-9F0C-696EDC2A281B}"/>
              </a:ext>
            </a:extLst>
          </p:cNvPr>
          <p:cNvSpPr/>
          <p:nvPr/>
        </p:nvSpPr>
        <p:spPr>
          <a:xfrm>
            <a:off x="6659493" y="3684297"/>
            <a:ext cx="1075443" cy="36503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F64BCC33-8A0A-4579-A029-4A0A4E7626DA}"/>
              </a:ext>
            </a:extLst>
          </p:cNvPr>
          <p:cNvSpPr/>
          <p:nvPr/>
        </p:nvSpPr>
        <p:spPr>
          <a:xfrm>
            <a:off x="5282339" y="3655917"/>
            <a:ext cx="1075443" cy="365035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800" dirty="0" err="1">
                <a:latin typeface="Bangla" panose="03000603000000000000" pitchFamily="66" charset="0"/>
                <a:cs typeface="Bangla" panose="03000603000000000000" pitchFamily="66" charset="0"/>
              </a:rPr>
              <a:t>বিশেষ্য</a:t>
            </a:r>
            <a:endParaRPr lang="en-IN" sz="28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10742F-9ABB-4319-9F33-1581FF673C40}"/>
              </a:ext>
            </a:extLst>
          </p:cNvPr>
          <p:cNvSpPr txBox="1"/>
          <p:nvPr/>
        </p:nvSpPr>
        <p:spPr>
          <a:xfrm>
            <a:off x="890344" y="3845426"/>
            <a:ext cx="9932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তোমরা</a:t>
            </a:r>
            <a:endParaRPr lang="en-IN" sz="2800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38E2A2A5-A2AE-4CE1-BDA0-B32492C1A089}"/>
              </a:ext>
            </a:extLst>
          </p:cNvPr>
          <p:cNvSpPr txBox="1"/>
          <p:nvPr/>
        </p:nvSpPr>
        <p:spPr>
          <a:xfrm>
            <a:off x="3432360" y="4142135"/>
            <a:ext cx="1350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গিয়েছিলে</a:t>
            </a:r>
            <a:endParaRPr lang="en-IN" sz="28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2852613-8B94-42CB-805B-0F52A59C6401}"/>
              </a:ext>
            </a:extLst>
          </p:cNvPr>
          <p:cNvSpPr txBox="1"/>
          <p:nvPr/>
        </p:nvSpPr>
        <p:spPr>
          <a:xfrm>
            <a:off x="2328087" y="4130145"/>
            <a:ext cx="1350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সেখানে</a:t>
            </a:r>
            <a:endParaRPr lang="en-IN" sz="280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E7D0DB2-7D8A-4684-ACC2-142147FCDFAD}"/>
              </a:ext>
            </a:extLst>
          </p:cNvPr>
          <p:cNvSpPr txBox="1"/>
          <p:nvPr/>
        </p:nvSpPr>
        <p:spPr>
          <a:xfrm>
            <a:off x="7826329" y="4019044"/>
            <a:ext cx="1350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থেকেছিলে</a:t>
            </a:r>
            <a:endParaRPr lang="en-IN" sz="2800" dirty="0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8F76CF4-6F8F-450C-A70D-52F19AB3BA36}"/>
              </a:ext>
            </a:extLst>
          </p:cNvPr>
          <p:cNvSpPr txBox="1"/>
          <p:nvPr/>
        </p:nvSpPr>
        <p:spPr>
          <a:xfrm>
            <a:off x="3932106" y="2162432"/>
            <a:ext cx="13502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এবং</a:t>
            </a:r>
            <a:endParaRPr lang="en-IN" sz="28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37AA433-D279-407D-A0C8-3DD7C7647198}"/>
              </a:ext>
            </a:extLst>
          </p:cNvPr>
          <p:cNvCxnSpPr>
            <a:cxnSpLocks/>
          </p:cNvCxnSpPr>
          <p:nvPr/>
        </p:nvCxnSpPr>
        <p:spPr>
          <a:xfrm>
            <a:off x="1371600" y="2950714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0677EC3-638B-4FAE-88F3-E795339C541B}"/>
              </a:ext>
            </a:extLst>
          </p:cNvPr>
          <p:cNvCxnSpPr>
            <a:cxnSpLocks/>
          </p:cNvCxnSpPr>
          <p:nvPr/>
        </p:nvCxnSpPr>
        <p:spPr>
          <a:xfrm>
            <a:off x="2971800" y="2950714"/>
            <a:ext cx="0" cy="546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550D2DBD-B15D-423E-8331-926C25878961}"/>
              </a:ext>
            </a:extLst>
          </p:cNvPr>
          <p:cNvCxnSpPr>
            <a:cxnSpLocks/>
          </p:cNvCxnSpPr>
          <p:nvPr/>
        </p:nvCxnSpPr>
        <p:spPr>
          <a:xfrm>
            <a:off x="7826329" y="2925110"/>
            <a:ext cx="0" cy="395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C03079B6-D491-49B3-B6E2-96A3DE5EB610}"/>
              </a:ext>
            </a:extLst>
          </p:cNvPr>
          <p:cNvCxnSpPr>
            <a:cxnSpLocks/>
          </p:cNvCxnSpPr>
          <p:nvPr/>
        </p:nvCxnSpPr>
        <p:spPr>
          <a:xfrm>
            <a:off x="7224184" y="3320406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FCA9BA0-16CD-4032-897B-E805BD534D83}"/>
              </a:ext>
            </a:extLst>
          </p:cNvPr>
          <p:cNvCxnSpPr>
            <a:cxnSpLocks/>
          </p:cNvCxnSpPr>
          <p:nvPr/>
        </p:nvCxnSpPr>
        <p:spPr>
          <a:xfrm>
            <a:off x="2971800" y="2259566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9B6D42E-8F00-4234-A9F7-EA903F1F07C1}"/>
              </a:ext>
            </a:extLst>
          </p:cNvPr>
          <p:cNvCxnSpPr>
            <a:cxnSpLocks/>
          </p:cNvCxnSpPr>
          <p:nvPr/>
        </p:nvCxnSpPr>
        <p:spPr>
          <a:xfrm flipV="1">
            <a:off x="1150695" y="2259566"/>
            <a:ext cx="1821105" cy="124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F5011DFA-67A8-4422-AF44-D9EE2896D378}"/>
              </a:ext>
            </a:extLst>
          </p:cNvPr>
          <p:cNvCxnSpPr>
            <a:cxnSpLocks/>
          </p:cNvCxnSpPr>
          <p:nvPr/>
        </p:nvCxnSpPr>
        <p:spPr>
          <a:xfrm>
            <a:off x="1163395" y="2259566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D7832E8-6C06-4B1F-B7DC-92F5F4A2B91A}"/>
              </a:ext>
            </a:extLst>
          </p:cNvPr>
          <p:cNvCxnSpPr>
            <a:cxnSpLocks/>
          </p:cNvCxnSpPr>
          <p:nvPr/>
        </p:nvCxnSpPr>
        <p:spPr>
          <a:xfrm flipV="1">
            <a:off x="2514600" y="3491833"/>
            <a:ext cx="1392689" cy="533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03E68B80-E514-485F-A9D5-69EC5F8D079C}"/>
              </a:ext>
            </a:extLst>
          </p:cNvPr>
          <p:cNvCxnSpPr>
            <a:cxnSpLocks/>
          </p:cNvCxnSpPr>
          <p:nvPr/>
        </p:nvCxnSpPr>
        <p:spPr>
          <a:xfrm>
            <a:off x="2514600" y="3502048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8B38CC34-E5CB-496B-82EA-98B2D9D33107}"/>
              </a:ext>
            </a:extLst>
          </p:cNvPr>
          <p:cNvCxnSpPr>
            <a:cxnSpLocks/>
          </p:cNvCxnSpPr>
          <p:nvPr/>
        </p:nvCxnSpPr>
        <p:spPr>
          <a:xfrm>
            <a:off x="3902284" y="3475244"/>
            <a:ext cx="0" cy="3096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65F0A1CD-9350-4858-A02F-810A75AA1F75}"/>
              </a:ext>
            </a:extLst>
          </p:cNvPr>
          <p:cNvCxnSpPr>
            <a:cxnSpLocks/>
          </p:cNvCxnSpPr>
          <p:nvPr/>
        </p:nvCxnSpPr>
        <p:spPr>
          <a:xfrm flipV="1">
            <a:off x="6158465" y="2209513"/>
            <a:ext cx="1606615" cy="2321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15904F8C-CC24-480D-9DAB-51BFB25A0012}"/>
              </a:ext>
            </a:extLst>
          </p:cNvPr>
          <p:cNvCxnSpPr>
            <a:cxnSpLocks/>
          </p:cNvCxnSpPr>
          <p:nvPr/>
        </p:nvCxnSpPr>
        <p:spPr>
          <a:xfrm>
            <a:off x="6850765" y="2081673"/>
            <a:ext cx="0" cy="2230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1F3CC8FA-ACFD-4F8A-9E96-3DD45E0C14E4}"/>
              </a:ext>
            </a:extLst>
          </p:cNvPr>
          <p:cNvCxnSpPr>
            <a:cxnSpLocks/>
          </p:cNvCxnSpPr>
          <p:nvPr/>
        </p:nvCxnSpPr>
        <p:spPr>
          <a:xfrm>
            <a:off x="7734936" y="2226394"/>
            <a:ext cx="0" cy="2202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D1E522B7-4794-4547-BEB2-B51A22F990C2}"/>
              </a:ext>
            </a:extLst>
          </p:cNvPr>
          <p:cNvCxnSpPr>
            <a:cxnSpLocks/>
          </p:cNvCxnSpPr>
          <p:nvPr/>
        </p:nvCxnSpPr>
        <p:spPr>
          <a:xfrm>
            <a:off x="6158465" y="2232731"/>
            <a:ext cx="19780" cy="23050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7615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Process 1">
            <a:extLst>
              <a:ext uri="{FF2B5EF4-FFF2-40B4-BE49-F238E27FC236}">
                <a16:creationId xmlns:a16="http://schemas.microsoft.com/office/drawing/2014/main" id="{5B805A49-7725-4DF5-8833-35C465F03C6C}"/>
              </a:ext>
            </a:extLst>
          </p:cNvPr>
          <p:cNvSpPr/>
          <p:nvPr/>
        </p:nvSpPr>
        <p:spPr>
          <a:xfrm>
            <a:off x="1081088" y="1335999"/>
            <a:ext cx="6456998" cy="647700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অর্থ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অনুসারে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বাক্যের</a:t>
            </a:r>
            <a:r>
              <a:rPr lang="en-IN" sz="3600" dirty="0"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600" dirty="0" err="1">
                <a:latin typeface="Bangla" panose="03000603000000000000" pitchFamily="66" charset="0"/>
                <a:cs typeface="Bangla" panose="03000603000000000000" pitchFamily="66" charset="0"/>
              </a:rPr>
              <a:t>শ্রেণীবিভাগ</a:t>
            </a:r>
            <a:endParaRPr lang="en-IN" sz="3600" dirty="0"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9CE702F-CAE6-4152-ACE6-228CDE4450CB}"/>
              </a:ext>
            </a:extLst>
          </p:cNvPr>
          <p:cNvCxnSpPr/>
          <p:nvPr/>
        </p:nvCxnSpPr>
        <p:spPr>
          <a:xfrm>
            <a:off x="3466148" y="6172200"/>
            <a:ext cx="847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E7F4FBC7-DA21-4055-9D78-D93437F83BE9}"/>
              </a:ext>
            </a:extLst>
          </p:cNvPr>
          <p:cNvSpPr txBox="1"/>
          <p:nvPr/>
        </p:nvSpPr>
        <p:spPr>
          <a:xfrm>
            <a:off x="609602" y="2104172"/>
            <a:ext cx="3200398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নির্দেশক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প্রশ্নবোধক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আদেশমূলক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আবেগসূচক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ইচ্ছা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বা</a:t>
            </a:r>
            <a:r>
              <a:rPr lang="en-IN" sz="3200" dirty="0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 </a:t>
            </a: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প্রার্থনাবাচক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শর্তসাপেক্ষ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IN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030AB2E-D452-4B69-AD94-C749F20C8F18}"/>
              </a:ext>
            </a:extLst>
          </p:cNvPr>
          <p:cNvCxnSpPr>
            <a:cxnSpLocks/>
          </p:cNvCxnSpPr>
          <p:nvPr/>
        </p:nvCxnSpPr>
        <p:spPr>
          <a:xfrm flipH="1">
            <a:off x="3754120" y="2590800"/>
            <a:ext cx="27941" cy="2743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9E12491-DBC8-4275-8FEE-0699846FD3AC}"/>
              </a:ext>
            </a:extLst>
          </p:cNvPr>
          <p:cNvSpPr txBox="1"/>
          <p:nvPr/>
        </p:nvSpPr>
        <p:spPr>
          <a:xfrm>
            <a:off x="4724404" y="3358010"/>
            <a:ext cx="220979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ইতিবাচক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IN" sz="3200" dirty="0" err="1">
                <a:solidFill>
                  <a:schemeClr val="bg1"/>
                </a:solidFill>
                <a:latin typeface="Bangla" panose="03000603000000000000" pitchFamily="66" charset="0"/>
                <a:cs typeface="Bangla" panose="03000603000000000000" pitchFamily="66" charset="0"/>
              </a:rPr>
              <a:t>নেতিবাচক</a:t>
            </a:r>
            <a:endParaRPr lang="en-IN" sz="3200" dirty="0">
              <a:solidFill>
                <a:schemeClr val="bg1"/>
              </a:solidFill>
              <a:latin typeface="Bangla" panose="03000603000000000000" pitchFamily="66" charset="0"/>
              <a:cs typeface="Bangla" panose="03000603000000000000" pitchFamily="66" charset="0"/>
            </a:endParaRP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6FD16F1-8614-4AFD-9B79-7F2CE527791A}"/>
              </a:ext>
            </a:extLst>
          </p:cNvPr>
          <p:cNvCxnSpPr/>
          <p:nvPr/>
        </p:nvCxnSpPr>
        <p:spPr>
          <a:xfrm flipH="1">
            <a:off x="3200400" y="2590800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9728628-E7AC-4075-8261-D6EF85D55BF8}"/>
              </a:ext>
            </a:extLst>
          </p:cNvPr>
          <p:cNvCxnSpPr>
            <a:cxnSpLocks/>
          </p:cNvCxnSpPr>
          <p:nvPr/>
        </p:nvCxnSpPr>
        <p:spPr>
          <a:xfrm flipH="1">
            <a:off x="3810000" y="3896619"/>
            <a:ext cx="762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3D31C20-2569-420A-A823-022EDA04856D}"/>
              </a:ext>
            </a:extLst>
          </p:cNvPr>
          <p:cNvCxnSpPr/>
          <p:nvPr/>
        </p:nvCxnSpPr>
        <p:spPr>
          <a:xfrm flipH="1">
            <a:off x="3144520" y="5334000"/>
            <a:ext cx="609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893FC18-DEE8-4CB4-A41F-F61CB0A6EC31}"/>
              </a:ext>
            </a:extLst>
          </p:cNvPr>
          <p:cNvCxnSpPr/>
          <p:nvPr/>
        </p:nvCxnSpPr>
        <p:spPr>
          <a:xfrm>
            <a:off x="4572000" y="3429000"/>
            <a:ext cx="0" cy="8382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43B1765-C83D-4767-BEFC-8B620030E6B2}"/>
              </a:ext>
            </a:extLst>
          </p:cNvPr>
          <p:cNvCxnSpPr>
            <a:cxnSpLocks/>
          </p:cNvCxnSpPr>
          <p:nvPr/>
        </p:nvCxnSpPr>
        <p:spPr>
          <a:xfrm>
            <a:off x="4572000" y="3429000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03A03E47-8066-4A15-BE70-4BF581558209}"/>
              </a:ext>
            </a:extLst>
          </p:cNvPr>
          <p:cNvCxnSpPr>
            <a:cxnSpLocks/>
          </p:cNvCxnSpPr>
          <p:nvPr/>
        </p:nvCxnSpPr>
        <p:spPr>
          <a:xfrm>
            <a:off x="4572000" y="4267200"/>
            <a:ext cx="2286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9224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424</Words>
  <Application>Microsoft Office PowerPoint</Application>
  <PresentationFormat>On-screen Show (4:3)</PresentationFormat>
  <Paragraphs>125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Bangla</vt:lpstr>
      <vt:lpstr>Calibri</vt:lpstr>
      <vt:lpstr>Wingdings</vt:lpstr>
      <vt:lpstr>Office Theme</vt:lpstr>
      <vt:lpstr>খলিসানী মহাবিদ্যালয়  বাংলা বিভাগ (সাম্মানিক 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খলিসানী মহাবিদ্যালয়  বাংলা বিভাগ (সাম্মানিক )</dc:title>
  <dc:creator>Dhrubajyoti</dc:creator>
  <cp:lastModifiedBy>Dhrubajyoti</cp:lastModifiedBy>
  <cp:revision>26</cp:revision>
  <dcterms:created xsi:type="dcterms:W3CDTF">2020-09-04T14:11:29Z</dcterms:created>
  <dcterms:modified xsi:type="dcterms:W3CDTF">2020-09-05T02:52:32Z</dcterms:modified>
</cp:coreProperties>
</file>